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131" y="1783080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2418283"/>
            <a:ext cx="1036289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6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立大志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3551123"/>
            <a:ext cx="1036289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培养孩子好习惯·下篇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786323"/>
            <a:ext cx="1036289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800" b="0">
                <a:solidFill>
                  <a:srgbClr val="C9A96E"/>
                </a:solidFill>
                <a:latin typeface="Noto Sans CJK SC"/>
              </a:defRPr>
              <a:lnSpc>
                <a:spcPct val="120000"/>
              </a:lnSpc>
            </a:pPr>
            <a:r>
              <a:t>有志向和没志向的孩子，差别到底有多大？</a:t>
            </a:r>
          </a:p>
        </p:txBody>
      </p:sp>
      <p:sp>
        <p:nvSpPr>
          <p:cNvPr id="6" name="Oval 5"/>
          <p:cNvSpPr/>
          <p:nvPr/>
        </p:nvSpPr>
        <p:spPr>
          <a:xfrm>
            <a:off x="582152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595868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609584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Oval 8"/>
          <p:cNvSpPr/>
          <p:nvPr/>
        </p:nvSpPr>
        <p:spPr>
          <a:xfrm>
            <a:off x="623300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6370167" y="6309360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502920"/>
            <a:ext cx="51206" cy="502920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50292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三大维度对比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819656"/>
            <a:ext cx="10058400" cy="3200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① 中篇讲认知链：行为→动机→身份→意义→志向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② 逻辑严密但还不够直观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③ 这篇用最直观的方式告诉你答案</a:t>
            </a:r>
          </a:p>
          <a:p>
            <a:pPr algn="l">
              <a:defRPr sz="2200" b="0">
                <a:solidFill>
                  <a:srgbClr val="B7791F"/>
                </a:solidFill>
                <a:latin typeface="Noto Sans CJK SC"/>
              </a:defRPr>
              <a:lnSpc>
                <a:spcPct val="200000"/>
              </a:lnSpc>
            </a:pPr>
            <a:r>
              <a:t>④ 三维度：动力来源 / 抗挫折 / 习惯可持续性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4791456"/>
            <a:ext cx="59436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耗竭 vs 再生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5448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无志向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动力从外面来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（奖励/惩罚/盯着）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→ 耗竭性电池用完就停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→ 外部输血的公司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5448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有志向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动力从里面来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他想成为的人需要早起/学习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→ 再生性自身造血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5448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80060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外部输血 vs 自身造血，估值能一样吗？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63003" y="530352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终点 vs 路标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5448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无志向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考砸了 → 「我不行了」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价值全挂分数一掉就塌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→ 容易放弃崩溃，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   挫折是终点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5448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有志向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「数据告诉我哪里不行」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眼睛盯远方挫折只是路标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→ 心里有比困难更大的东西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5448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80060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挫折从终点变成了路标——从绝望变成了反馈。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63003" y="530352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长线 vs 短线</a:t>
            </a:r>
          </a:p>
        </p:txBody>
      </p:sp>
      <p:sp>
        <p:nvSpPr>
          <p:cNvPr id="3" name="Rectangle 2"/>
          <p:cNvSpPr/>
          <p:nvPr/>
        </p:nvSpPr>
        <p:spPr>
          <a:xfrm>
            <a:off x="685800" y="1554480"/>
            <a:ext cx="4876678" cy="54864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85800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无志向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高原期放弃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晨读三月成绩没涨就弃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练字半年没变不练</a:t>
            </a:r>
          </a:p>
          <a:p>
            <a:pPr algn="l">
              <a:defRPr sz="2200" b="0">
                <a:solidFill>
                  <a:srgbClr val="B42318"/>
                </a:solidFill>
                <a:latin typeface="Noto Sans CJK SC"/>
              </a:defRPr>
              <a:lnSpc>
                <a:spcPct val="180000"/>
              </a:lnSpc>
            </a:pPr>
            <a:r>
              <a:t>→ 短线思维</a:t>
            </a:r>
          </a:p>
        </p:txBody>
      </p:sp>
      <p:sp>
        <p:nvSpPr>
          <p:cNvPr id="6" name="Rectangle 5"/>
          <p:cNvSpPr/>
          <p:nvPr/>
        </p:nvSpPr>
        <p:spPr>
          <a:xfrm>
            <a:off x="5766389" y="1554480"/>
            <a:ext cx="4876678" cy="54864"/>
          </a:xfrm>
          <a:prstGeom prst="rect">
            <a:avLst/>
          </a:prstGeom>
          <a:solidFill>
            <a:srgbClr val="137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766389" y="1572768"/>
            <a:ext cx="487667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有志向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12109" y="2057400"/>
            <a:ext cx="4785238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穿越高原期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每单词每页书为未来身份准备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十年变现等得起</a:t>
            </a:r>
          </a:p>
          <a:p>
            <a:pPr algn="l">
              <a:defRPr sz="2200" b="0">
                <a:solidFill>
                  <a:srgbClr val="13795B"/>
                </a:solidFill>
                <a:latin typeface="Noto Sans CJK SC"/>
              </a:defRPr>
              <a:lnSpc>
                <a:spcPct val="180000"/>
              </a:lnSpc>
            </a:pPr>
            <a:r>
              <a:t>→ 长线持有</a:t>
            </a:r>
          </a:p>
        </p:txBody>
      </p:sp>
      <p:sp>
        <p:nvSpPr>
          <p:cNvPr id="9" name="Rectangle 8"/>
          <p:cNvSpPr/>
          <p:nvPr/>
        </p:nvSpPr>
        <p:spPr>
          <a:xfrm>
            <a:off x="5562478" y="1554480"/>
            <a:ext cx="75895" cy="274320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31520" y="4800600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时间尺度不一样。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463003" y="5303520"/>
            <a:ext cx="926568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11480"/>
            <a:ext cx="51206" cy="502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黄仁勋的教育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12779" y="1371600"/>
            <a:ext cx="4876678" cy="210312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12779" y="1371600"/>
            <a:ext cx="4876678" cy="54864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04219" y="1554480"/>
            <a:ext cx="4693798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女儿黄敏珊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49939" y="1965960"/>
            <a:ext cx="4602358" cy="118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大学：葡萄酒专业 → LVMH集团 → MBA学位 → 英伟达高级总监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502237" y="1371600"/>
            <a:ext cx="4876678" cy="210312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6502237" y="1371600"/>
            <a:ext cx="4876678" cy="54864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593677" y="1554480"/>
            <a:ext cx="4693798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儿子黄胜斌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39397" y="1965960"/>
            <a:ext cx="4602358" cy="11887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180000"/>
              </a:lnSpc>
            </a:pPr>
            <a:r>
              <a:t>大学：艺术与传媒 → 酒吧八年 → MBA学位 → 英伟达机器人部门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1371600" y="3977639"/>
            <a:ext cx="9448495" cy="50292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371600" y="3977639"/>
            <a:ext cx="51206" cy="502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554480" y="4050791"/>
            <a:ext cx="9082735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1E293B"/>
                </a:solidFill>
                <a:latin typeface="Noto Sans CJK SC"/>
              </a:defRPr>
              <a:lnSpc>
                <a:spcPct val="120000"/>
              </a:lnSpc>
            </a:pPr>
            <a:r>
              <a:t>路径在变，习惯在变——始终围绕家族事业版图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4782312"/>
            <a:ext cx="1072865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他给的从来不是'每天做什么'清单，而是统领一生的战略方向。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219169" y="5285231"/>
            <a:ext cx="9753356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11480"/>
            <a:ext cx="51206" cy="502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志向是最大复利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1417320"/>
            <a:ext cx="85340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0">
                <a:solidFill>
                  <a:srgbClr val="64748B"/>
                </a:solidFill>
                <a:latin typeface="Noto Sans CJK SC"/>
              </a:defRPr>
              <a:lnSpc>
                <a:spcPct val="120000"/>
              </a:lnSpc>
            </a:pPr>
            <a:r>
              <a:t>瑞士信贷研究：注重价值观传承的超高净值家族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1783080"/>
            <a:ext cx="10362895" cy="1645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2800" b="1">
                <a:solidFill>
                  <a:srgbClr val="B7791F"/>
                </a:solidFill>
                <a:latin typeface="Noto Sans CJK SC"/>
              </a:defRPr>
              <a:lnSpc>
                <a:spcPct val="100000"/>
              </a:lnSpc>
            </a:pPr>
            <a:r>
              <a:t>43%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28800" y="3520440"/>
            <a:ext cx="8534095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财富延续性更高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4709160"/>
            <a:ext cx="10515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① 志向是最大复利——比财富管理本身更决定传承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② 反过来：没志向的孩子，外部约束一撤就迷失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③ 因为他从没为自己做过选择，只是习惯了服从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640080" y="411480"/>
            <a:ext cx="51206" cy="502920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411480"/>
            <a:ext cx="91440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800" b="1">
                <a:solidFill>
                  <a:srgbClr val="0F213D"/>
                </a:solidFill>
                <a:latin typeface="Noto Sans CJK SC"/>
              </a:defRPr>
              <a:lnSpc>
                <a:spcPct val="120000"/>
              </a:lnSpc>
            </a:pPr>
            <a:r>
              <a:t>雕刻 vs 唤醒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" y="1417320"/>
            <a:ext cx="10515600" cy="2560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① 真正让你放心的不是几点起床，是让他愿意早起的理由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② 那个理由不是你强加的，是你帮他找到的</a:t>
            </a:r>
          </a:p>
          <a:p>
            <a:pPr algn="l">
              <a:defRPr sz="2200" b="0">
                <a:solidFill>
                  <a:srgbClr val="B7791F"/>
                </a:solidFill>
                <a:latin typeface="Noto Sans CJK SC"/>
              </a:defRPr>
              <a:lnSpc>
                <a:spcPct val="200000"/>
              </a:lnSpc>
            </a:pPr>
            <a:r>
              <a:t>③ 你花几个月做企业战略，愿花多少时间做孩子人生战略？</a:t>
            </a:r>
          </a:p>
          <a:p>
            <a:pPr algn="l">
              <a:defRPr sz="2200" b="0">
                <a:solidFill>
                  <a:srgbClr val="1E293B"/>
                </a:solidFill>
                <a:latin typeface="Noto Sans CJK SC"/>
              </a:defRPr>
              <a:lnSpc>
                <a:spcPct val="200000"/>
              </a:lnSpc>
            </a:pPr>
            <a:r>
              <a:t>④ 教育不是雕刻成你想要的样子，是唤醒他心里本来就有的火种</a:t>
            </a:r>
          </a:p>
        </p:txBody>
      </p:sp>
      <p:sp>
        <p:nvSpPr>
          <p:cNvPr id="5" name="Rectangle 4"/>
          <p:cNvSpPr/>
          <p:nvPr/>
        </p:nvSpPr>
        <p:spPr>
          <a:xfrm>
            <a:off x="868680" y="3749039"/>
            <a:ext cx="8229600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828800" y="4617720"/>
            <a:ext cx="8534095" cy="822960"/>
          </a:xfrm>
          <a:prstGeom prst="roundRect">
            <a:avLst>
              <a:gd name="adj" fmla="val 8000"/>
            </a:avLst>
          </a:prstGeom>
          <a:solidFill>
            <a:srgbClr val="FFFDF8"/>
          </a:solidFill>
          <a:ln w="1270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920240" y="4663440"/>
            <a:ext cx="54864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4800" b="1">
                <a:solidFill>
                  <a:srgbClr val="B7791F"/>
                </a:solidFill>
                <a:latin typeface="Noto Sans CJK SC"/>
              </a:defRPr>
              <a:lnSpc>
                <a:spcPct val="100000"/>
              </a:lnSpc>
            </a:pPr>
            <a:r>
              <a:t>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68880" y="4800600"/>
            <a:ext cx="5973775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B7791F"/>
                </a:solidFill>
                <a:latin typeface="Noto Sans CJK SC"/>
              </a:defRPr>
              <a:lnSpc>
                <a:spcPct val="130000"/>
              </a:lnSpc>
            </a:pPr>
            <a:r>
              <a:t>你的任务不是做雕刻家，是做点火者。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368735" y="6537960"/>
            <a:ext cx="5486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200" b="0">
                <a:solidFill>
                  <a:srgbClr val="949CB0"/>
                </a:solidFill>
                <a:latin typeface="Noto Sans CJK SC"/>
              </a:defRPr>
              <a:lnSpc>
                <a:spcPct val="180000"/>
              </a:lnSpc>
            </a:pPr>
            <a:r>
              <a:t>08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2162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05740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2743131" y="36576"/>
            <a:ext cx="6705432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570179"/>
            <a:ext cx="10362895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 b="1">
                <a:solidFill>
                  <a:srgbClr val="B7791F"/>
                </a:solidFill>
                <a:latin typeface="Noto Sans CJK SC"/>
              </a:defRPr>
              <a:lnSpc>
                <a:spcPct val="120000"/>
              </a:lnSpc>
            </a:pPr>
            <a:r>
              <a:t>培养孩子好习惯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154379"/>
            <a:ext cx="11277295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0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上篇：三大误区  ·  中篇：四层认知链  ·  下篇：三大对比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2185619"/>
            <a:ext cx="10728655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800" b="1">
                <a:solidFill>
                  <a:srgbClr val="E8D5A3"/>
                </a:solidFill>
                <a:latin typeface="Noto Sans CJK SC"/>
              </a:defRPr>
              <a:lnSpc>
                <a:spcPct val="130000"/>
              </a:lnSpc>
            </a:pPr>
            <a:r>
              <a:t>志向是所有好习惯的根、自律的源、坚持的锚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2057400"/>
            <a:ext cx="12191695" cy="2400300"/>
          </a:xfrm>
          <a:prstGeom prst="rect">
            <a:avLst/>
          </a:prstGeom>
          <a:solidFill>
            <a:srgbClr val="F7F4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3657508" y="205740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828800" y="2794203"/>
            <a:ext cx="8534095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200" b="1">
                <a:solidFill>
                  <a:srgbClr val="0F213D"/>
                </a:solidFill>
                <a:latin typeface="Noto Sans CJK SC"/>
              </a:defRPr>
              <a:lnSpc>
                <a:spcPct val="220000"/>
              </a:lnSpc>
            </a:pPr>
            <a:r>
              <a:t>眼里有光</a:t>
            </a:r>
          </a:p>
          <a:p>
            <a:pPr algn="ctr">
              <a:defRPr sz="2200" b="1">
                <a:solidFill>
                  <a:srgbClr val="0F213D"/>
                </a:solidFill>
                <a:latin typeface="Noto Sans CJK SC"/>
              </a:defRPr>
              <a:lnSpc>
                <a:spcPct val="220000"/>
              </a:lnSpc>
            </a:pPr>
            <a:r>
              <a:t>心里有远方</a:t>
            </a:r>
          </a:p>
          <a:p>
            <a:pPr algn="ctr">
              <a:defRPr sz="2200" b="1">
                <a:solidFill>
                  <a:srgbClr val="0F213D"/>
                </a:solidFill>
                <a:latin typeface="Noto Sans CJK SC"/>
              </a:defRPr>
              <a:lnSpc>
                <a:spcPct val="220000"/>
              </a:lnSpc>
            </a:pPr>
            <a:r>
              <a:t>脚下有路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4457700"/>
            <a:ext cx="12191695" cy="2400300"/>
          </a:xfrm>
          <a:prstGeom prst="rect">
            <a:avLst/>
          </a:prstGeom>
          <a:solidFill>
            <a:srgbClr val="1216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3657508" y="4457700"/>
            <a:ext cx="4876678" cy="25603"/>
          </a:xfrm>
          <a:prstGeom prst="rect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5499303"/>
            <a:ext cx="1036289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600" b="1">
                <a:solidFill>
                  <a:srgbClr val="FFFFFF"/>
                </a:solidFill>
                <a:latin typeface="Noto Sans CJK SC"/>
              </a:defRPr>
              <a:lnSpc>
                <a:spcPct val="120000"/>
              </a:lnSpc>
            </a:pPr>
            <a:r>
              <a:t>全文完</a:t>
            </a:r>
          </a:p>
        </p:txBody>
      </p:sp>
      <p:sp>
        <p:nvSpPr>
          <p:cNvPr id="13" name="Oval 12"/>
          <p:cNvSpPr/>
          <p:nvPr/>
        </p:nvSpPr>
        <p:spPr>
          <a:xfrm>
            <a:off x="5821527" y="634258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5958687" y="634258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095847" y="634258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233007" y="634258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6370167" y="6342583"/>
            <a:ext cx="54864" cy="54864"/>
          </a:xfrm>
          <a:prstGeom prst="ellipse">
            <a:avLst/>
          </a:prstGeom>
          <a:solidFill>
            <a:srgbClr val="B7791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